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64" r:id="rId5"/>
    <p:sldId id="368" r:id="rId6"/>
    <p:sldId id="331" r:id="rId7"/>
    <p:sldId id="367" r:id="rId8"/>
    <p:sldId id="352" r:id="rId9"/>
    <p:sldId id="365" r:id="rId10"/>
    <p:sldId id="341" r:id="rId11"/>
    <p:sldId id="354" r:id="rId12"/>
    <p:sldId id="369" r:id="rId13"/>
    <p:sldId id="366" r:id="rId14"/>
  </p:sldIdLst>
  <p:sldSz cx="12192000" cy="6858000"/>
  <p:notesSz cx="9926638" cy="6797675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VVIO DIAPOSITIVE" id="{ACC24B29-0CC7-491A-A98A-CF7CBDBE501E}">
          <p14:sldIdLst>
            <p14:sldId id="364"/>
            <p14:sldId id="368"/>
            <p14:sldId id="331"/>
            <p14:sldId id="367"/>
            <p14:sldId id="352"/>
            <p14:sldId id="365"/>
            <p14:sldId id="341"/>
            <p14:sldId id="354"/>
            <p14:sldId id="369"/>
            <p14:sldId id="366"/>
          </p14:sldIdLst>
        </p14:section>
        <p14:section name="GRAZIE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e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84972" autoAdjust="0"/>
  </p:normalViewPr>
  <p:slideViewPr>
    <p:cSldViewPr snapToGrid="0">
      <p:cViewPr varScale="1">
        <p:scale>
          <a:sx n="73" d="100"/>
          <a:sy n="73" d="100"/>
        </p:scale>
        <p:origin x="636" y="7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 varScale="1">
        <p:scale>
          <a:sx n="126" d="100"/>
          <a:sy n="126" d="100"/>
        </p:scale>
        <p:origin x="2016" y="1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42FF1385-6F72-4E51-8FB3-8500DDFCDFC2}" type="datetime1">
              <a:rPr lang="it-IT" smtClean="0"/>
              <a:t>12/09/2021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85C8615-A85D-4526-9C43-B44DF9C658B1}" type="datetime1">
              <a:rPr lang="it-IT" smtClean="0"/>
              <a:pPr/>
              <a:t>12/09/2021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it-IT" noProof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797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" b="0" i="0" u="none" strike="noStrike" kern="0" cap="none" spc="0" normalizeH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Tutti i diritti sono riservati. MICROSOFT NON FORNISCE ALCUNA GARANZIA ESPRESSA, IMPLICITA O DI LEGGE IN RELAZIONE ALLE INFORMAZIONI CONTENUTE IN QUESTA PRESENTAZIONE.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5EBFC2-E456-427E-8CAA-5370ACC28607}" type="datetime8">
              <a:rPr kumimoji="0" lang="it-IT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12/09/2021 14:33</a:t>
            </a:fld>
            <a:endParaRPr kumimoji="0" lang="it-IT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it-IT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/>
            <a:r>
              <a:rPr lang="it-IT" b="1"/>
              <a:t>Suggerimento:</a:t>
            </a:r>
          </a:p>
          <a:p>
            <a:pPr algn="l" rtl="0"/>
            <a:r>
              <a:rPr lang="it-IT"/>
              <a:t>Se vuoi usare un'immagine complessa come sfondo con smarginatura completa, aggiungi uno strato di trasparenza (70%-90%) per dare contrasto al testo.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81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algn="l" rtl="0"/>
            <a:r>
              <a:rPr lang="it-IT" b="1"/>
              <a:t>Suggerimento:</a:t>
            </a:r>
          </a:p>
          <a:p>
            <a:pPr algn="l" rtl="0"/>
            <a:r>
              <a:rPr lang="it-IT"/>
              <a:t>Se vuoi usare un'immagine complessa come sfondo con smarginatura completa, aggiungi uno strato di trasparenza (70%-90%) per dare contrasto al testo.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0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022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6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marL="0" marR="0" lvl="0" indent="0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" b="0" i="0" u="none" strike="noStrike" kern="0" cap="none" spc="0" normalizeH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Tutti i diritti sono riservati. MICROSOFT NON FORNISCE ALCUNA GARANZIA ESPRESSA, IMPLICITA O DI LEGGE IN RELAZIONE ALLE INFORMAZIONI CONTENUTE IN QUESTA PRESENTAZIONE.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idx="12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04094A-C48F-429E-9CE5-647AE714E3C3}" type="datetime8">
              <a:rPr kumimoji="0" lang="it-IT" sz="18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12/09/2021 14:33</a:t>
            </a:fld>
            <a:endParaRPr kumimoji="0" lang="it-IT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it-IT" sz="1800" b="0" i="0" u="none" strike="noStrike" kern="0" cap="none" spc="0" normalizeH="0" baseline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7713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912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TITOLO O TRANSI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e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e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19939" y="1132234"/>
            <a:ext cx="9107555" cy="3416320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con testo breve senza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it-IT" noProof="0"/>
              <a:t>Introdurre brevemente</a:t>
            </a:r>
            <a:br>
              <a:rPr lang="it-IT" noProof="0"/>
            </a:br>
            <a:r>
              <a:rPr lang="it-IT" noProof="0"/>
              <a:t>i dati, svelando</a:t>
            </a:r>
            <a:br>
              <a:rPr lang="it-IT" noProof="0"/>
            </a:br>
            <a:r>
              <a:rPr lang="it-IT" noProof="0"/>
              <a:t>i punti uno alla volta, favorirà la comprensione.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266101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5028347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testo 8"/>
          <p:cNvSpPr>
            <a:spLocks noGrp="1"/>
          </p:cNvSpPr>
          <p:nvPr>
            <p:ph type="body" sz="quarter" idx="14" hasCustomPrompt="1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5" name="Segnaposto testo 8"/>
          <p:cNvSpPr>
            <a:spLocks noGrp="1"/>
          </p:cNvSpPr>
          <p:nvPr>
            <p:ph type="body" sz="quarter" idx="15" hasCustomPrompt="1"/>
          </p:nvPr>
        </p:nvSpPr>
        <p:spPr>
          <a:xfrm>
            <a:off x="9763006" y="3436331"/>
            <a:ext cx="2286000" cy="1750736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olo, 5 colonne testo più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04800" y="2598127"/>
            <a:ext cx="3714704" cy="2805896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4168631" y="2598127"/>
            <a:ext cx="3840480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Modifica gli stili del testo dello schema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Secondo livello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Terzo livello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Quarto livello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8158238" y="2598127"/>
            <a:ext cx="3773077" cy="3806170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Modifica gli stili del testo dello schema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Secondo livello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Terzo livello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Quarto livello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it-IT" noProof="0"/>
              <a:t>Quinto livello</a:t>
            </a:r>
          </a:p>
        </p:txBody>
      </p:sp>
      <p:sp>
        <p:nvSpPr>
          <p:cNvPr id="11" name="Figura a mano libera: Forma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6" hasCustomPrompt="1"/>
          </p:nvPr>
        </p:nvSpPr>
        <p:spPr>
          <a:xfrm>
            <a:off x="2879003" y="419100"/>
            <a:ext cx="9084398" cy="1870769"/>
          </a:xfrm>
        </p:spPr>
        <p:txBody>
          <a:bodyPr rtlCol="0"/>
          <a:lstStyle/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7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, 5 colonne testo più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68658" y="3493674"/>
            <a:ext cx="2377440" cy="2480166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7" name="Segnaposto contenuto 2"/>
          <p:cNvSpPr>
            <a:spLocks noGrp="1"/>
          </p:cNvSpPr>
          <p:nvPr>
            <p:ph idx="14" hasCustomPrompt="1"/>
          </p:nvPr>
        </p:nvSpPr>
        <p:spPr>
          <a:xfrm>
            <a:off x="2483635" y="3493674"/>
            <a:ext cx="2377440" cy="2480166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contenuto 2"/>
          <p:cNvSpPr>
            <a:spLocks noGrp="1"/>
          </p:cNvSpPr>
          <p:nvPr>
            <p:ph idx="15" hasCustomPrompt="1"/>
          </p:nvPr>
        </p:nvSpPr>
        <p:spPr>
          <a:xfrm>
            <a:off x="4898612" y="3493674"/>
            <a:ext cx="2377440" cy="2480166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6" hasCustomPrompt="1"/>
          </p:nvPr>
        </p:nvSpPr>
        <p:spPr>
          <a:xfrm>
            <a:off x="7313589" y="3493674"/>
            <a:ext cx="2377440" cy="2480166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7" hasCustomPrompt="1"/>
          </p:nvPr>
        </p:nvSpPr>
        <p:spPr>
          <a:xfrm>
            <a:off x="9728566" y="3493674"/>
            <a:ext cx="2377440" cy="2480166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3" name="Rettangolo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4" name="Rettangolo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5" name="Rettangolo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16" name="Rettangolo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17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8" name="Segnaposto contenuto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/>
              <a:t>N.</a:t>
            </a:r>
          </a:p>
        </p:txBody>
      </p:sp>
      <p:sp>
        <p:nvSpPr>
          <p:cNvPr id="19" name="Segnaposto contenuto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it-IT" noProof="0"/>
              <a:t>N.</a:t>
            </a:r>
          </a:p>
        </p:txBody>
      </p:sp>
      <p:sp>
        <p:nvSpPr>
          <p:cNvPr id="20" name="Segnaposto contenuto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it-IT" noProof="0"/>
              <a:t>N.</a:t>
            </a:r>
          </a:p>
        </p:txBody>
      </p:sp>
      <p:sp>
        <p:nvSpPr>
          <p:cNvPr id="21" name="Segnaposto contenuto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it-IT" noProof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foto a destra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Fai clic sull'icona per aggiungere immagini o naviga su...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805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 dirty="0"/>
              <a:t>Modifica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 dirty="0"/>
              <a:t>Modifica gli stili del testo dello schema</a:t>
            </a:r>
          </a:p>
        </p:txBody>
      </p:sp>
      <p:sp>
        <p:nvSpPr>
          <p:cNvPr id="10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oto a destra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6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9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096000" cy="3092641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096000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 dirty="0"/>
              <a:t>Modifica gli stili del testo dello schema</a:t>
            </a:r>
          </a:p>
        </p:txBody>
      </p:sp>
      <p:sp>
        <p:nvSpPr>
          <p:cNvPr id="12" name="Segnaposto numero diapositiva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en-US" smtClean="0">
                <a:solidFill>
                  <a:schemeClr val="bg1"/>
                </a:solidFill>
              </a:rPr>
              <a:pPr rtl="0"/>
              <a:t>‹N›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foto a destra 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9304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6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554163"/>
            <a:ext cx="6129304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 dirty="0"/>
              <a:t>Modifica gli stili del testo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oto a sinistra 50-50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4443" y="3425619"/>
            <a:ext cx="6097555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094443" y="1554163"/>
            <a:ext cx="6097556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 dirty="0"/>
              <a:t>Modifica gli stili del testo dello schema</a:t>
            </a:r>
          </a:p>
        </p:txBody>
      </p:sp>
      <p:sp>
        <p:nvSpPr>
          <p:cNvPr id="10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1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foto a sinistra 50-50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80534" y="3429000"/>
            <a:ext cx="6011466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0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80534" y="1554163"/>
            <a:ext cx="5791200" cy="1089529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 dirty="0"/>
              <a:t>Modifica gli stili del testo dello schema</a:t>
            </a:r>
          </a:p>
        </p:txBody>
      </p:sp>
      <p:sp>
        <p:nvSpPr>
          <p:cNvPr id="11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2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foto a sinistra 50-50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138266" y="3457545"/>
            <a:ext cx="6053733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8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/>
              <a:t>Layout foto 50/50</a:t>
            </a:r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foto a sinistra 50-50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2107099"/>
            <a:ext cx="6096000" cy="2643801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9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 con num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igura a mano libera: Forma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Segnaposto piè di pagina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it-IT" noProof="0"/>
              <a:t>FARE CLIC PER MODIFICARE LO STILE DEL TITOLO DELLO SCHEMA</a:t>
            </a:r>
          </a:p>
        </p:txBody>
      </p:sp>
      <p:sp>
        <p:nvSpPr>
          <p:cNvPr id="22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904350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it-IT" noProof="0"/>
              <a:t>Aggiungere un titolo della sezione qui</a:t>
            </a:r>
          </a:p>
          <a:p>
            <a:pPr lvl="1" rtl="0"/>
            <a:r>
              <a:rPr lang="it-IT" noProof="0"/>
              <a:t>1</a:t>
            </a:r>
          </a:p>
        </p:txBody>
      </p:sp>
      <p:sp>
        <p:nvSpPr>
          <p:cNvPr id="23" name="Segnaposto testo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757130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400" b="0" i="0" u="none" strike="noStrike" kern="1200" cap="none" spc="0" normalizeH="0" noProof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Aggiungi qui una breve frase di riepilogo relativa al titolo o al concetto precedente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 hasCustomPrompt="1"/>
          </p:nvPr>
        </p:nvSpPr>
        <p:spPr>
          <a:xfrm>
            <a:off x="5496644" y="1007413"/>
            <a:ext cx="12731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noProof="0"/>
              <a:t>N.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foto a sinistra 50-50 con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it-IT" noProof="0"/>
              <a:t>Immagine con smarginatura completa</a:t>
            </a:r>
          </a:p>
        </p:txBody>
      </p:sp>
      <p:sp>
        <p:nvSpPr>
          <p:cNvPr id="7" name="Segnaposto contenuto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it-IT" noProof="0"/>
              <a:t>N.</a:t>
            </a:r>
          </a:p>
        </p:txBody>
      </p:sp>
      <p:sp>
        <p:nvSpPr>
          <p:cNvPr id="11" name="Segnaposto testo 6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429000"/>
            <a:ext cx="5960269" cy="3169586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2" name="Segnaposto testo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it-IT" noProof="0"/>
              <a:t>Titolo</a:t>
            </a:r>
          </a:p>
        </p:txBody>
      </p:sp>
      <p:sp>
        <p:nvSpPr>
          <p:cNvPr id="13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con testo breve senza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it-IT" noProof="0"/>
              <a:t>Introdurre brevemente</a:t>
            </a:r>
            <a:br>
              <a:rPr lang="it-IT" noProof="0"/>
            </a:br>
            <a:r>
              <a:rPr lang="it-IT" noProof="0"/>
              <a:t>i dati, svelando</a:t>
            </a:r>
            <a:br>
              <a:rPr lang="it-IT" noProof="0"/>
            </a:br>
            <a:r>
              <a:rPr lang="it-IT" noProof="0"/>
              <a:t>i punti uno alla volta, favorirà la comprensione.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1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2529923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it-IT" noProof="0"/>
              <a:t>FARE CLIC PER MODIFICARE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it-IT" noProof="0"/>
              <a:t>MODIFICARE IL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uo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3" name="Segnaposto immagine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it-IT" noProof="0" smtClean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ssagg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175"/>
            <a:ext cx="12191996" cy="6851648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it-IT" noProof="0" smtClean="0"/>
              <a:t>‹N›</a:t>
            </a:fld>
            <a:endParaRPr lang="it-IT" noProof="0"/>
          </a:p>
        </p:txBody>
      </p:sp>
      <p:sp>
        <p:nvSpPr>
          <p:cNvPr id="6" name="Casella di testo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585693" y="93791"/>
            <a:ext cx="3020615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5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fai clic per </a:t>
            </a:r>
            <a:r>
              <a:rPr lang="it-IT" sz="105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Altre informazioni</a:t>
            </a:r>
          </a:p>
        </p:txBody>
      </p:sp>
      <p:sp>
        <p:nvSpPr>
          <p:cNvPr id="7" name="Casella di testo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>
                <a:solidFill>
                  <a:schemeClr val="tx1"/>
                </a:solidFill>
              </a:rPr>
              <a:t>Neal Creative </a:t>
            </a:r>
            <a:r>
              <a:rPr lang="it-IT" sz="9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it-IT" sz="1000" noProof="0">
                <a:solidFill>
                  <a:schemeClr val="tx1"/>
                </a:solidFill>
              </a:rPr>
              <a:t> </a:t>
            </a:r>
            <a:endParaRPr lang="it-IT" sz="1000" b="1" noProof="0">
              <a:solidFill>
                <a:schemeClr val="tx1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4255291"/>
            <a:ext cx="2077356" cy="1798732"/>
            <a:chOff x="5976075" y="3634505"/>
            <a:chExt cx="2077356" cy="1798732"/>
          </a:xfrm>
        </p:grpSpPr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06381" y="4142336"/>
              <a:ext cx="770108" cy="1290901"/>
            </a:xfrm>
            <a:prstGeom prst="rect">
              <a:avLst/>
            </a:prstGeom>
          </p:spPr>
        </p:pic>
        <p:sp>
          <p:nvSpPr>
            <p:cNvPr id="10" name="Casella di testo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207735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it-IT" sz="900" noProof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SUGGERIMENTO </a:t>
              </a:r>
              <a:r>
                <a:rPr lang="it-IT" sz="90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Usa la tavolozza</a:t>
              </a:r>
              <a:r>
                <a:rPr lang="it-IT" sz="900" noProof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dei colori predefinita con verde e giallo per callout e accenti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O TRANSI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e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e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e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e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1219939" y="1132234"/>
            <a:ext cx="9107555" cy="3416320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8" name="Casella di testo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it-IT" sz="900" kern="1200" noProof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it-IT" sz="1000" noProof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it-IT" sz="1000" b="1" noProof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con testo breve senza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it-IT" noProof="0"/>
              <a:t>Introdurre brevemente</a:t>
            </a:r>
            <a:br>
              <a:rPr lang="it-IT" noProof="0"/>
            </a:br>
            <a:r>
              <a:rPr lang="it-IT" noProof="0"/>
              <a:t>i dati, svelando</a:t>
            </a:r>
            <a:br>
              <a:rPr lang="it-IT" noProof="0"/>
            </a:br>
            <a:r>
              <a:rPr lang="it-IT" noProof="0"/>
              <a:t>i punti uno alla volta, favorirà la comprensione.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12" name="Casella di testo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3094814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0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fai clic per </a:t>
            </a:r>
            <a:r>
              <a:rPr lang="it-IT" sz="1100" b="1" i="0" u="none" strike="noStrike" kern="0" cap="none" spc="0" normalizeH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Altre informazioni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1089529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11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13" name="Casella di testo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000" noProof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it-IT" sz="900" kern="1200" noProof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it-IT" sz="1000" noProof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it-IT" sz="1000" b="1" noProof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 SEZIONE CON BASE AD AN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e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3448777" y="2476212"/>
            <a:ext cx="5208335" cy="1846659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it-IT" noProof="0"/>
              <a:t>FARE CLIC PER MODIFICARE IL TITOLO</a:t>
            </a:r>
          </a:p>
        </p:txBody>
      </p:sp>
      <p:sp>
        <p:nvSpPr>
          <p:cNvPr id="9" name="punti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pzione citazione scura ALLINEATA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it-IT" noProof="0"/>
              <a:t>"CITAZIONE".</a:t>
            </a:r>
          </a:p>
          <a:p>
            <a:pPr lvl="1" rtl="0"/>
            <a:r>
              <a:rPr lang="it-IT" noProof="0"/>
              <a:t> GRASSETTO</a:t>
            </a:r>
          </a:p>
        </p:txBody>
      </p:sp>
      <p:sp>
        <p:nvSpPr>
          <p:cNvPr id="7" name="Figura a mano libera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—Inserire il nome e la società/fonte qui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zione citazione scura CENT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it-IT" noProof="0"/>
              <a:t>"CITAZIONE".</a:t>
            </a:r>
          </a:p>
          <a:p>
            <a:pPr lvl="1" rtl="0"/>
            <a:r>
              <a:rPr lang="it-IT" noProof="0"/>
              <a:t>GRASSETTO</a:t>
            </a:r>
          </a:p>
        </p:txBody>
      </p:sp>
      <p:sp>
        <p:nvSpPr>
          <p:cNvPr id="7" name="Figura a mano libera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—Inserire il nome e la società/fonte qui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pzione citazione scura ALLINEATA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it-IT" noProof="0"/>
              <a:t>"CITAZIONE".</a:t>
            </a:r>
          </a:p>
          <a:p>
            <a:pPr lvl="1" rtl="0"/>
            <a:r>
              <a:rPr lang="it-IT" noProof="0"/>
              <a:t> GRASSETTO</a:t>
            </a:r>
          </a:p>
        </p:txBody>
      </p:sp>
      <p:sp>
        <p:nvSpPr>
          <p:cNvPr id="7" name="Figura a mano libera: Forma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—Inserire il nome e la società/fonte qui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zione citazione chiara CENTR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 di testo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11500" noProof="0" dirty="0">
                <a:solidFill>
                  <a:schemeClr val="accent4"/>
                </a:solidFill>
                <a:latin typeface="Arial Black" panose="020B0A04020102020204" pitchFamily="34" charset="0"/>
              </a:rPr>
              <a:t>"</a:t>
            </a:r>
            <a:endParaRPr lang="it-IT" sz="2800" noProof="0" dirty="0">
              <a:solidFill>
                <a:schemeClr val="accent4"/>
              </a:solidFill>
            </a:endParaRPr>
          </a:p>
        </p:txBody>
      </p:sp>
      <p:sp>
        <p:nvSpPr>
          <p:cNvPr id="5" name="Segnaposto testo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it-IT" noProof="0"/>
              <a:t>—Inserire il nome e la società/fonte qui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it-IT" noProof="0"/>
              <a:t>"CITAZIONE".</a:t>
            </a:r>
          </a:p>
          <a:p>
            <a:pPr lvl="1" rtl="0"/>
            <a:r>
              <a:rPr lang="it-IT" noProof="0"/>
              <a:t>GRASSETTO</a:t>
            </a:r>
          </a:p>
        </p:txBody>
      </p:sp>
      <p:sp>
        <p:nvSpPr>
          <p:cNvPr id="7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scuro con testo breve senza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it-IT" noProof="0"/>
              <a:t>Introdurre brevemente</a:t>
            </a:r>
            <a:br>
              <a:rPr lang="it-IT" noProof="0"/>
            </a:br>
            <a:r>
              <a:rPr lang="it-IT" noProof="0"/>
              <a:t>i dati, svelando</a:t>
            </a:r>
            <a:br>
              <a:rPr lang="it-IT" noProof="0"/>
            </a:br>
            <a:r>
              <a:rPr lang="it-IT" noProof="0"/>
              <a:t>i punti uno alla volta, favorirà la comprensione.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con testo breve senza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: Forma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it-IT" noProof="0"/>
              <a:t>Introdurre brevemente</a:t>
            </a:r>
            <a:br>
              <a:rPr lang="it-IT" noProof="0"/>
            </a:br>
            <a:r>
              <a:rPr lang="it-IT" noProof="0"/>
              <a:t>i dati, svelando</a:t>
            </a:r>
            <a:br>
              <a:rPr lang="it-IT" noProof="0"/>
            </a:br>
            <a:r>
              <a:rPr lang="it-IT" noProof="0"/>
              <a:t>i punti uno alla volta, favorirà la comprensione.</a:t>
            </a:r>
          </a:p>
        </p:txBody>
      </p:sp>
      <p:sp>
        <p:nvSpPr>
          <p:cNvPr id="9" name="Segnaposto testo 8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it-IT" noProof="0" smtClean="0"/>
              <a:pPr rtl="0"/>
              <a:t>‹N›</a:t>
            </a:fld>
            <a:endParaRPr lang="it-IT" noProof="0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1800493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t-IT" noProof="0" smtClean="0"/>
              <a:t>Fare clic per modificare lo stile del titolo</a:t>
            </a:r>
            <a:endParaRPr lang="it-IT" noProof="0"/>
          </a:p>
        </p:txBody>
      </p:sp>
      <p:sp>
        <p:nvSpPr>
          <p:cNvPr id="12" name="Segnaposto testo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13" name="Segnaposto testo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it-IT" noProof="0"/>
              <a:t>Modifica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</a:p>
        </p:txBody>
      </p:sp>
      <p:sp>
        <p:nvSpPr>
          <p:cNvPr id="4" name="Segnaposto titolo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10895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it-IT" noProof="0" smtClean="0"/>
              <a:pPr rtl="0"/>
              <a:t>‹N›</a:t>
            </a:fld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lipsnack.com/RondineCittadelladellaPace/progetto-itaca-2020/full-view.html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1734" y="4872446"/>
            <a:ext cx="4513145" cy="1468094"/>
          </a:xfrm>
        </p:spPr>
        <p:txBody>
          <a:bodyPr/>
          <a:lstStyle/>
          <a:p>
            <a:pPr algn="l"/>
            <a:r>
              <a:rPr lang="it-IT" sz="2400" dirty="0" smtClean="0"/>
              <a:t>Programma biennale </a:t>
            </a:r>
            <a:br>
              <a:rPr lang="it-IT" sz="2400" dirty="0" smtClean="0"/>
            </a:br>
            <a:r>
              <a:rPr lang="it-IT" sz="2400" dirty="0" smtClean="0"/>
              <a:t>2021-2022</a:t>
            </a:r>
            <a:br>
              <a:rPr lang="it-IT" sz="2400" dirty="0" smtClean="0"/>
            </a:br>
            <a:r>
              <a:rPr lang="it-IT" sz="2400" dirty="0" smtClean="0"/>
              <a:t>Gala Ivkovic </a:t>
            </a:r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497" y="-653142"/>
            <a:ext cx="7026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3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11657818" y="6484937"/>
            <a:ext cx="533348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it-IT" smtClean="0"/>
              <a:pPr rtl="0"/>
              <a:t>10</a:t>
            </a:fld>
            <a:endParaRPr lang="it-IT"/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1"/>
          </p:nvPr>
        </p:nvSpPr>
        <p:spPr>
          <a:xfrm>
            <a:off x="191591" y="1541634"/>
            <a:ext cx="4720044" cy="4733604"/>
          </a:xfrm>
        </p:spPr>
        <p:txBody>
          <a:bodyPr numCol="1" rtlCol="0"/>
          <a:lstStyle/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SETTEMBRE: approvazione nuovo programma; presentazione alla nova generazione; progetti in corso; partenza nuovo anno Itaca; preparativi evento finale; budget e revisione; contatti formatori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OTTOBRE: evento G20; partenza formazioni per QAR e per ITACA; evento finale Itaca e inaugurazione anno nuovo; patto educativo per II anno; rendicontazione progetti e Itaca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NOVEMBRE: uscite per gruppi lavoro territoriali; formazioni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DICEMBRE: uscite gruppi lavoro; formazioni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GENNAIO: creazione proposte progettuali; formazioni; tutoring; selezioni progetti nuovi</a:t>
            </a:r>
          </a:p>
          <a:p>
            <a:pPr marL="285750" lvl="2" indent="-285750" algn="l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FEBBRAIO: preparativi progetti nuovi; raccolta fondi e marketing; </a:t>
            </a:r>
          </a:p>
        </p:txBody>
      </p:sp>
      <p:sp>
        <p:nvSpPr>
          <p:cNvPr id="20" name="Segnaposto contenuto 19"/>
          <p:cNvSpPr>
            <a:spLocks noGrp="1"/>
          </p:cNvSpPr>
          <p:nvPr>
            <p:ph idx="18"/>
          </p:nvPr>
        </p:nvSpPr>
        <p:spPr>
          <a:xfrm>
            <a:off x="2020813" y="222041"/>
            <a:ext cx="7360328" cy="940770"/>
          </a:xfrm>
        </p:spPr>
        <p:txBody>
          <a:bodyPr rtlCol="0"/>
          <a:lstStyle/>
          <a:p>
            <a:pPr rtl="0"/>
            <a:r>
              <a:rPr lang="it-IT" sz="3200" dirty="0" smtClean="0"/>
              <a:t>5</a:t>
            </a:r>
          </a:p>
          <a:p>
            <a:pPr rtl="0"/>
            <a:r>
              <a:rPr lang="it-IT" sz="1800" dirty="0" smtClean="0"/>
              <a:t>BUDGET E TEMPISTICHE</a:t>
            </a:r>
            <a:endParaRPr lang="it-IT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911635" y="1541634"/>
            <a:ext cx="7318991" cy="41857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MARZO: raccolta fondi e marketing; formazioni</a:t>
            </a:r>
          </a:p>
          <a:p>
            <a:endParaRPr lang="it-IT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APRILE: raccolta fondi e marketing; formazioni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MAGGIO: preparativi per realizzazione progetti; formazioni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GIUGNO: realizzazione progetti e tutoring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LUGLIO</a:t>
            </a:r>
            <a:r>
              <a:rPr lang="it-IT" sz="1400" b="1" dirty="0">
                <a:solidFill>
                  <a:schemeClr val="bg1"/>
                </a:solidFill>
              </a:rPr>
              <a:t>: realizzazione progetti e tutoring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 smtClean="0">
              <a:solidFill>
                <a:schemeClr val="bg1"/>
              </a:solidFill>
            </a:endParaRPr>
          </a:p>
          <a:p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AGOSTO: realizzazione </a:t>
            </a:r>
            <a:r>
              <a:rPr lang="it-IT" sz="1400" b="1" dirty="0">
                <a:solidFill>
                  <a:schemeClr val="bg1"/>
                </a:solidFill>
              </a:rPr>
              <a:t>progetti e </a:t>
            </a:r>
            <a:r>
              <a:rPr lang="it-IT" sz="1400" b="1" dirty="0" smtClean="0">
                <a:solidFill>
                  <a:schemeClr val="bg1"/>
                </a:solidFill>
              </a:rPr>
              <a:t>tutoring; pausa estiva </a:t>
            </a:r>
          </a:p>
          <a:p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SETTEMBRE</a:t>
            </a:r>
            <a:r>
              <a:rPr lang="it-IT" sz="1400" b="1" dirty="0">
                <a:solidFill>
                  <a:schemeClr val="bg1"/>
                </a:solidFill>
              </a:rPr>
              <a:t>: </a:t>
            </a:r>
            <a:r>
              <a:rPr lang="it-IT" sz="1400" b="1" dirty="0" smtClean="0">
                <a:solidFill>
                  <a:schemeClr val="bg1"/>
                </a:solidFill>
              </a:rPr>
              <a:t>presentazione </a:t>
            </a:r>
            <a:r>
              <a:rPr lang="it-IT" sz="1400" b="1" dirty="0">
                <a:solidFill>
                  <a:schemeClr val="bg1"/>
                </a:solidFill>
              </a:rPr>
              <a:t>alla nova generazione; </a:t>
            </a:r>
            <a:r>
              <a:rPr lang="it-IT" sz="1400" b="1" dirty="0" smtClean="0">
                <a:solidFill>
                  <a:schemeClr val="bg1"/>
                </a:solidFill>
              </a:rPr>
              <a:t>eventi finali di progetti singoli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progetti </a:t>
            </a:r>
            <a:r>
              <a:rPr lang="it-IT" sz="1400" b="1" dirty="0">
                <a:solidFill>
                  <a:schemeClr val="bg1"/>
                </a:solidFill>
              </a:rPr>
              <a:t>in </a:t>
            </a:r>
            <a:r>
              <a:rPr lang="it-IT" sz="1400" b="1" dirty="0" smtClean="0">
                <a:solidFill>
                  <a:schemeClr val="bg1"/>
                </a:solidFill>
              </a:rPr>
              <a:t>corso; partenza </a:t>
            </a:r>
            <a:r>
              <a:rPr lang="it-IT" sz="1400" b="1" dirty="0">
                <a:solidFill>
                  <a:schemeClr val="bg1"/>
                </a:solidFill>
              </a:rPr>
              <a:t>nuovo anno Itaca; preparativi evento finale</a:t>
            </a:r>
            <a:r>
              <a:rPr lang="it-IT" sz="1400" b="1" dirty="0" smtClean="0">
                <a:solidFill>
                  <a:schemeClr val="bg1"/>
                </a:solidFill>
              </a:rPr>
              <a:t>;</a:t>
            </a:r>
          </a:p>
          <a:p>
            <a:r>
              <a:rPr lang="it-IT" sz="1400" b="1" dirty="0" smtClean="0">
                <a:solidFill>
                  <a:schemeClr val="bg1"/>
                </a:solidFill>
              </a:rPr>
              <a:t> </a:t>
            </a:r>
            <a:r>
              <a:rPr lang="it-IT" sz="1400" b="1" dirty="0">
                <a:solidFill>
                  <a:schemeClr val="bg1"/>
                </a:solidFill>
              </a:rPr>
              <a:t>budget e revisione; contatti </a:t>
            </a:r>
            <a:r>
              <a:rPr lang="it-IT" sz="1400" b="1" dirty="0" smtClean="0">
                <a:solidFill>
                  <a:schemeClr val="bg1"/>
                </a:solidFill>
              </a:rPr>
              <a:t>formatori</a:t>
            </a:r>
          </a:p>
          <a:p>
            <a:endParaRPr lang="it-IT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 dirty="0" smtClean="0">
                <a:solidFill>
                  <a:schemeClr val="bg1"/>
                </a:solidFill>
              </a:rPr>
              <a:t>OTTOBRE: rendicontazione progetti e Itaca; approvazione nuovo budget</a:t>
            </a:r>
            <a:endParaRPr lang="it-IT" sz="14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95266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testo 13"/>
          <p:cNvSpPr>
            <a:spLocks noGrp="1"/>
          </p:cNvSpPr>
          <p:nvPr>
            <p:ph type="body" sz="quarter" idx="10"/>
          </p:nvPr>
        </p:nvSpPr>
        <p:spPr>
          <a:xfrm>
            <a:off x="174171" y="1042474"/>
            <a:ext cx="4659085" cy="535531"/>
          </a:xfrm>
        </p:spPr>
        <p:txBody>
          <a:bodyPr rtlCol="0"/>
          <a:lstStyle/>
          <a:p>
            <a:r>
              <a:rPr lang="it-IT" sz="1600" dirty="0"/>
              <a:t>https://www.flipsnack.com/RondineCittadelladellaPace/progetto-itaca-2020/full-view.html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9817" y="1803826"/>
            <a:ext cx="5671764" cy="2677143"/>
          </a:xfrm>
        </p:spPr>
        <p:txBody>
          <a:bodyPr rtlCol="0"/>
          <a:lstStyle/>
          <a:p>
            <a:pPr rtl="0"/>
            <a:r>
              <a:rPr lang="it-IT" dirty="0"/>
              <a:t>La nostra </a:t>
            </a:r>
            <a:r>
              <a:rPr lang="it-IT" dirty="0" err="1"/>
              <a:t>M</a:t>
            </a:r>
            <a:r>
              <a:rPr lang="it-IT" dirty="0" err="1" smtClean="0"/>
              <a:t>ission</a:t>
            </a:r>
            <a:endParaRPr lang="it-IT" dirty="0"/>
          </a:p>
          <a:p>
            <a:pPr lvl="1"/>
            <a:r>
              <a:rPr lang="it-IT" dirty="0"/>
              <a:t>Accogliere e vincere le sfide sociali, culturali ed ambientali dei territori e delle comunità caratterizzate da conflitti irrisolti o latenti, trasformandole in leve che generano un impatto positivo attraverso soluzioni innovative e sostenibili promosse da una rete di giovani professionisti radicati sull’intero territorio italiano.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2"/>
          </p:nvPr>
        </p:nvSpPr>
        <p:spPr>
          <a:xfrm>
            <a:off x="169817" y="4684198"/>
            <a:ext cx="5064980" cy="1015150"/>
          </a:xfrm>
        </p:spPr>
        <p:txBody>
          <a:bodyPr rtlCol="0"/>
          <a:lstStyle/>
          <a:p>
            <a:pPr rtl="0"/>
            <a:r>
              <a:rPr lang="it-IT" dirty="0" smtClean="0"/>
              <a:t>Target</a:t>
            </a:r>
            <a:endParaRPr lang="it-IT" dirty="0"/>
          </a:p>
          <a:p>
            <a:pPr lvl="1" rtl="0"/>
            <a:r>
              <a:rPr lang="it-IT" dirty="0" smtClean="0"/>
              <a:t>Ex studenti QAR; Telemaco; studenti MR; collaboratori esterni; Sezione Rondine </a:t>
            </a:r>
            <a:endParaRPr lang="it-IT" dirty="0"/>
          </a:p>
        </p:txBody>
      </p:sp>
      <p:sp>
        <p:nvSpPr>
          <p:cNvPr id="22" name="Segnaposto testo 21"/>
          <p:cNvSpPr>
            <a:spLocks noGrp="1"/>
          </p:cNvSpPr>
          <p:nvPr>
            <p:ph type="body" sz="quarter" idx="13"/>
          </p:nvPr>
        </p:nvSpPr>
        <p:spPr>
          <a:xfrm>
            <a:off x="6135189" y="1105188"/>
            <a:ext cx="5671764" cy="4659737"/>
          </a:xfrm>
        </p:spPr>
        <p:txBody>
          <a:bodyPr rtlCol="0"/>
          <a:lstStyle/>
          <a:p>
            <a:pPr rtl="0"/>
            <a:r>
              <a:rPr lang="it-IT" dirty="0" smtClean="0"/>
              <a:t>Obiettivi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/>
              <a:t> </a:t>
            </a:r>
            <a:r>
              <a:rPr lang="it-IT" sz="2000" b="0" dirty="0" smtClean="0"/>
              <a:t>Concretizzare </a:t>
            </a:r>
            <a:r>
              <a:rPr lang="it-IT" sz="2000" b="0" dirty="0"/>
              <a:t>progetti innovativi che siano fattori generativi di crescita delle comunità locali, attraverso il rafforzamento del capitale sociale e della coesione delle vostre comunità.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 smtClean="0"/>
              <a:t>Rispondere </a:t>
            </a:r>
            <a:r>
              <a:rPr lang="it-IT" sz="2000" b="0" dirty="0"/>
              <a:t>ai bisogni concreti di vari territori italiani, supportando una progettazione innovativa basata sul Metodo Rondine per la trasformazione creativa dei conflitti e/o l’appoggio verso lo sviluppo e la sostenibilità a lungo termine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 smtClean="0"/>
              <a:t> </a:t>
            </a:r>
            <a:r>
              <a:rPr lang="it-IT" sz="2000" b="0" dirty="0"/>
              <a:t>Rafforzare il capitale umano formato a Rondine attraverso il percorso formativo del Quarto Anno Liceale d’Eccellenza.</a:t>
            </a:r>
          </a:p>
        </p:txBody>
      </p:sp>
    </p:spTree>
    <p:extLst>
      <p:ext uri="{BB962C8B-B14F-4D97-AF65-F5344CB8AC3E}">
        <p14:creationId xmlns:p14="http://schemas.microsoft.com/office/powerpoint/2010/main" val="40468917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11814411" y="6484937"/>
            <a:ext cx="387743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it-IT" sz="1200" smtClean="0"/>
              <a:pPr rtl="0"/>
              <a:t>3</a:t>
            </a:fld>
            <a:endParaRPr lang="it-IT" sz="1200"/>
          </a:p>
        </p:txBody>
      </p:sp>
      <p:sp>
        <p:nvSpPr>
          <p:cNvPr id="16" name="Segnaposto contenuto 15"/>
          <p:cNvSpPr>
            <a:spLocks noGrp="1"/>
          </p:cNvSpPr>
          <p:nvPr>
            <p:ph idx="18"/>
          </p:nvPr>
        </p:nvSpPr>
        <p:spPr>
          <a:xfrm>
            <a:off x="4644683" y="149803"/>
            <a:ext cx="2377440" cy="996170"/>
          </a:xfrm>
        </p:spPr>
        <p:txBody>
          <a:bodyPr rtlCol="0"/>
          <a:lstStyle/>
          <a:p>
            <a:pPr rtl="0"/>
            <a:r>
              <a:rPr lang="it-IT" sz="2800" dirty="0" smtClean="0"/>
              <a:t>1</a:t>
            </a:r>
          </a:p>
          <a:p>
            <a:pPr rtl="0"/>
            <a:r>
              <a:rPr lang="it-IT" sz="2800" dirty="0" smtClean="0"/>
              <a:t>BASI</a:t>
            </a:r>
            <a:endParaRPr lang="it-IT" sz="2800" dirty="0"/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9"/>
          </p:nvPr>
        </p:nvSpPr>
        <p:spPr>
          <a:xfrm>
            <a:off x="287382" y="1606413"/>
            <a:ext cx="10358847" cy="4850559"/>
          </a:xfrm>
        </p:spPr>
        <p:txBody>
          <a:bodyPr rtlCol="0"/>
          <a:lstStyle/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Approccio: </a:t>
            </a:r>
            <a:r>
              <a:rPr lang="it-IT" i="1" dirty="0" smtClean="0">
                <a:solidFill>
                  <a:schemeClr val="bg1"/>
                </a:solidFill>
              </a:rPr>
              <a:t>pensiero sistemico, life long </a:t>
            </a:r>
            <a:r>
              <a:rPr lang="it-IT" i="1" dirty="0" err="1" smtClean="0">
                <a:solidFill>
                  <a:schemeClr val="bg1"/>
                </a:solidFill>
              </a:rPr>
              <a:t>learning</a:t>
            </a:r>
            <a:r>
              <a:rPr lang="it-IT" i="1" dirty="0" smtClean="0">
                <a:solidFill>
                  <a:schemeClr val="bg1"/>
                </a:solidFill>
              </a:rPr>
              <a:t>  e leadership inclusiva</a:t>
            </a:r>
            <a:r>
              <a:rPr lang="it-IT" dirty="0" smtClean="0">
                <a:solidFill>
                  <a:schemeClr val="bg1"/>
                </a:solidFill>
              </a:rPr>
              <a:t>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Organigramma e </a:t>
            </a:r>
            <a:r>
              <a:rPr lang="it-IT" dirty="0" err="1" smtClean="0">
                <a:solidFill>
                  <a:schemeClr val="bg1"/>
                </a:solidFill>
              </a:rPr>
              <a:t>Rapps</a:t>
            </a:r>
            <a:r>
              <a:rPr lang="it-IT" dirty="0" smtClean="0">
                <a:solidFill>
                  <a:schemeClr val="bg1"/>
                </a:solidFill>
              </a:rPr>
              <a:t> continuo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Patto educativo: come si entra?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Commissione: selezione progetti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Policy e codice di condotta: regole del gioco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Accordi progetti 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Certificato Itaca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091" y="18856"/>
            <a:ext cx="1258063" cy="12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19"/>
          <p:cNvSpPr>
            <a:spLocks noGrp="1"/>
          </p:cNvSpPr>
          <p:nvPr>
            <p:ph idx="18"/>
          </p:nvPr>
        </p:nvSpPr>
        <p:spPr>
          <a:xfrm>
            <a:off x="3545122" y="165881"/>
            <a:ext cx="4853290" cy="996170"/>
          </a:xfrm>
        </p:spPr>
        <p:txBody>
          <a:bodyPr rtlCol="0"/>
          <a:lstStyle/>
          <a:p>
            <a:pPr rtl="0"/>
            <a:r>
              <a:rPr lang="it-IT" sz="2800" dirty="0" smtClean="0"/>
              <a:t>2a</a:t>
            </a:r>
          </a:p>
          <a:p>
            <a:pPr rtl="0"/>
            <a:r>
              <a:rPr lang="it-IT" sz="2800" dirty="0" smtClean="0"/>
              <a:t>STRUTTURA</a:t>
            </a:r>
            <a:endParaRPr lang="it-IT" sz="2800" dirty="0"/>
          </a:p>
        </p:txBody>
      </p:sp>
      <p:sp>
        <p:nvSpPr>
          <p:cNvPr id="71" name="Segnaposto testo 70"/>
          <p:cNvSpPr>
            <a:spLocks noGrp="1"/>
          </p:cNvSpPr>
          <p:nvPr>
            <p:ph type="body" sz="quarter" idx="19"/>
          </p:nvPr>
        </p:nvSpPr>
        <p:spPr>
          <a:xfrm>
            <a:off x="436537" y="1162051"/>
            <a:ext cx="9634925" cy="4663841"/>
          </a:xfrm>
        </p:spPr>
        <p:txBody>
          <a:bodyPr rtlCol="0"/>
          <a:lstStyle/>
          <a:p>
            <a:pPr rtl="0"/>
            <a:endParaRPr lang="it-IT" sz="3200" b="1" dirty="0" smtClean="0">
              <a:solidFill>
                <a:schemeClr val="bg1"/>
              </a:solidFill>
            </a:endParaRP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Il Percorso </a:t>
            </a:r>
            <a:r>
              <a:rPr lang="it-IT" sz="2800" b="1" dirty="0" smtClean="0">
                <a:solidFill>
                  <a:schemeClr val="bg1"/>
                </a:solidFill>
              </a:rPr>
              <a:t>Ulisse 3 </a:t>
            </a:r>
            <a:r>
              <a:rPr lang="it-IT" sz="2800" b="1" dirty="0">
                <a:solidFill>
                  <a:schemeClr val="bg1"/>
                </a:solidFill>
              </a:rPr>
              <a:t>moduli: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1. Abitare se stessi (output principale indicatore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CREATIVITA’)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2. Abitare il Terzo Millennio (output principale indicatore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SERVIZIO/CURA)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2. Itaca: dall’impatto relazionale all’impatto sociale (ex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Scoprire la propria vocazione professionale) (output</a:t>
            </a:r>
          </a:p>
          <a:p>
            <a:pPr algn="l"/>
            <a:r>
              <a:rPr lang="it-IT" sz="2800" b="1" dirty="0">
                <a:solidFill>
                  <a:schemeClr val="bg1"/>
                </a:solidFill>
              </a:rPr>
              <a:t>principale indicatore IMPATTO)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1252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contenuto 19"/>
          <p:cNvSpPr>
            <a:spLocks noGrp="1"/>
          </p:cNvSpPr>
          <p:nvPr>
            <p:ph idx="18"/>
          </p:nvPr>
        </p:nvSpPr>
        <p:spPr>
          <a:xfrm>
            <a:off x="3545122" y="165881"/>
            <a:ext cx="4853290" cy="996170"/>
          </a:xfrm>
        </p:spPr>
        <p:txBody>
          <a:bodyPr rtlCol="0"/>
          <a:lstStyle/>
          <a:p>
            <a:pPr rtl="0"/>
            <a:r>
              <a:rPr lang="it-IT" sz="2800" dirty="0" smtClean="0"/>
              <a:t>2b</a:t>
            </a:r>
          </a:p>
          <a:p>
            <a:pPr rtl="0"/>
            <a:r>
              <a:rPr lang="it-IT" sz="2800" dirty="0" smtClean="0"/>
              <a:t>STRUTTURA</a:t>
            </a:r>
            <a:endParaRPr lang="it-IT" sz="2800" dirty="0"/>
          </a:p>
        </p:txBody>
      </p:sp>
      <p:sp>
        <p:nvSpPr>
          <p:cNvPr id="71" name="Segnaposto testo 70"/>
          <p:cNvSpPr>
            <a:spLocks noGrp="1"/>
          </p:cNvSpPr>
          <p:nvPr>
            <p:ph type="body" sz="quarter" idx="19"/>
          </p:nvPr>
        </p:nvSpPr>
        <p:spPr>
          <a:xfrm>
            <a:off x="2278400" y="1066641"/>
            <a:ext cx="9634925" cy="5695918"/>
          </a:xfrm>
        </p:spPr>
        <p:txBody>
          <a:bodyPr rtlCol="0"/>
          <a:lstStyle/>
          <a:p>
            <a:pPr rtl="0"/>
            <a:endParaRPr lang="it-IT" sz="3200" b="1" dirty="0" smtClean="0">
              <a:solidFill>
                <a:schemeClr val="bg1"/>
              </a:solidFill>
            </a:endParaRPr>
          </a:p>
          <a:p>
            <a:pPr marL="742950" indent="-742950" algn="l" rtl="0">
              <a:buFont typeface="+mj-lt"/>
              <a:buAutoNum type="arabicPeriod"/>
            </a:pPr>
            <a:r>
              <a:rPr lang="it-IT" sz="2800" b="1" dirty="0" smtClean="0">
                <a:solidFill>
                  <a:schemeClr val="bg1"/>
                </a:solidFill>
              </a:rPr>
              <a:t>Primo Anno: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 </a:t>
            </a:r>
            <a:r>
              <a:rPr lang="it-IT" sz="2800" dirty="0">
                <a:solidFill>
                  <a:schemeClr val="bg1"/>
                </a:solidFill>
              </a:rPr>
              <a:t>F</a:t>
            </a:r>
            <a:r>
              <a:rPr lang="it-IT" sz="2800" dirty="0" smtClean="0">
                <a:solidFill>
                  <a:schemeClr val="bg1"/>
                </a:solidFill>
              </a:rPr>
              <a:t>ormazione QAR (lezioni, servizio/forza lavoro </a:t>
            </a:r>
          </a:p>
          <a:p>
            <a:pPr algn="l" rtl="0"/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       </a:t>
            </a:r>
            <a:r>
              <a:rPr lang="it-IT" sz="2800" dirty="0">
                <a:solidFill>
                  <a:schemeClr val="bg1"/>
                </a:solidFill>
              </a:rPr>
              <a:t> </a:t>
            </a:r>
            <a:r>
              <a:rPr lang="it-IT" sz="2800" dirty="0" smtClean="0">
                <a:solidFill>
                  <a:schemeClr val="bg1"/>
                </a:solidFill>
              </a:rPr>
              <a:t> Lego, CTM, formazione da remoto per SR ecc.)</a:t>
            </a:r>
          </a:p>
          <a:p>
            <a:pPr algn="l" rtl="0"/>
            <a:r>
              <a:rPr lang="it-IT" sz="2800" dirty="0" smtClean="0">
                <a:solidFill>
                  <a:schemeClr val="bg1"/>
                </a:solidFill>
              </a:rPr>
              <a:t>2. </a:t>
            </a:r>
            <a:r>
              <a:rPr lang="it-IT" sz="2800" b="1" dirty="0" smtClean="0">
                <a:solidFill>
                  <a:schemeClr val="bg1"/>
                </a:solidFill>
              </a:rPr>
              <a:t>Secondo Anno: 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Formazione in presenza e E-QAR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Networking e Progettazione*SIB (nuovi e in corso)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Raccolta fondi online e offline</a:t>
            </a:r>
          </a:p>
          <a:p>
            <a:pPr algn="l" rtl="0"/>
            <a:r>
              <a:rPr lang="it-IT" sz="2800" dirty="0" smtClean="0">
                <a:solidFill>
                  <a:schemeClr val="bg1"/>
                </a:solidFill>
              </a:rPr>
              <a:t>3. </a:t>
            </a:r>
            <a:r>
              <a:rPr lang="it-IT" sz="2800" b="1" dirty="0" smtClean="0">
                <a:solidFill>
                  <a:schemeClr val="bg1"/>
                </a:solidFill>
              </a:rPr>
              <a:t>Terzo Anno: 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Autonomia progettuale e professionale *SIB</a:t>
            </a:r>
          </a:p>
          <a:p>
            <a:pPr marL="857250" indent="-857250" algn="l" rtl="0">
              <a:buFont typeface="+mj-lt"/>
              <a:buAutoNum type="romanUcPeriod"/>
            </a:pPr>
            <a:r>
              <a:rPr lang="it-IT" sz="2800" dirty="0" smtClean="0">
                <a:solidFill>
                  <a:schemeClr val="bg1"/>
                </a:solidFill>
              </a:rPr>
              <a:t>Partnership con Rondine</a:t>
            </a:r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10314302" y="2262880"/>
            <a:ext cx="1495806" cy="1295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0479103" y="2618097"/>
            <a:ext cx="1382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PERCORSO BIENNALE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2323200"/>
            <a:ext cx="22784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ORIENTAMENTO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FASE DELLA TEMPESTA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COOPERAZIONE E INCLUSIONE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SINERGIA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CHIUSURA 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26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274319" y="882005"/>
            <a:ext cx="11168744" cy="5975995"/>
          </a:xfrm>
        </p:spPr>
        <p:txBody>
          <a:bodyPr rtlCol="0"/>
          <a:lstStyle/>
          <a:p>
            <a:pPr lvl="1"/>
            <a:r>
              <a:rPr lang="it-IT" b="1" i="1" dirty="0" smtClean="0">
                <a:solidFill>
                  <a:srgbClr val="FFC000"/>
                </a:solidFill>
              </a:rPr>
              <a:t>Itaca offre </a:t>
            </a:r>
            <a:r>
              <a:rPr lang="it-IT" b="1" i="1" dirty="0">
                <a:solidFill>
                  <a:srgbClr val="FFC000"/>
                </a:solidFill>
              </a:rPr>
              <a:t>strumenti e competenze per incanalare l’impatto relazionale verso quello</a:t>
            </a:r>
          </a:p>
          <a:p>
            <a:pPr lvl="1"/>
            <a:r>
              <a:rPr lang="it-IT" b="1" i="1" dirty="0">
                <a:solidFill>
                  <a:srgbClr val="FFC000"/>
                </a:solidFill>
              </a:rPr>
              <a:t>sociale </a:t>
            </a:r>
            <a:r>
              <a:rPr lang="it-IT" b="1" i="1" dirty="0" smtClean="0">
                <a:solidFill>
                  <a:srgbClr val="FFC000"/>
                </a:solidFill>
              </a:rPr>
              <a:t>tramite percorso formativo:</a:t>
            </a:r>
          </a:p>
          <a:p>
            <a:pPr lvl="1"/>
            <a:endParaRPr lang="it-IT" b="1" i="1" dirty="0" smtClean="0"/>
          </a:p>
          <a:p>
            <a:pPr lvl="1"/>
            <a:r>
              <a:rPr lang="it-IT" b="1" dirty="0" smtClean="0"/>
              <a:t>Nel </a:t>
            </a:r>
            <a:r>
              <a:rPr lang="it-IT" b="1" dirty="0"/>
              <a:t>I anno </a:t>
            </a:r>
            <a:r>
              <a:rPr lang="it-IT" dirty="0"/>
              <a:t>(contestualmente al Percorso Ulisse) si concentra</a:t>
            </a:r>
          </a:p>
          <a:p>
            <a:pPr lvl="1"/>
            <a:r>
              <a:rPr lang="it-IT" dirty="0"/>
              <a:t>sull’analisi del territorio, dei suoi problemi, conflitti e bisogni sulle competenze di</a:t>
            </a:r>
          </a:p>
          <a:p>
            <a:pPr lvl="1"/>
            <a:r>
              <a:rPr lang="it-IT" dirty="0"/>
              <a:t>costruzione di un team di lavoro/progetto sugli strumenti di raccolta fondi e</a:t>
            </a:r>
          </a:p>
          <a:p>
            <a:pPr lvl="1"/>
            <a:r>
              <a:rPr lang="it-IT" dirty="0"/>
              <a:t>comunicazione sulle modalità di sviluppo </a:t>
            </a:r>
            <a:r>
              <a:rPr lang="it-IT" dirty="0" smtClean="0"/>
              <a:t>progettuale</a:t>
            </a:r>
          </a:p>
          <a:p>
            <a:pPr lvl="1"/>
            <a:endParaRPr lang="it-IT" dirty="0"/>
          </a:p>
          <a:p>
            <a:pPr lvl="1"/>
            <a:r>
              <a:rPr lang="it-IT" b="1" dirty="0" smtClean="0"/>
              <a:t>Nel II </a:t>
            </a:r>
            <a:r>
              <a:rPr lang="it-IT" b="1" dirty="0"/>
              <a:t>anno </a:t>
            </a:r>
            <a:r>
              <a:rPr lang="it-IT" dirty="0"/>
              <a:t>lo studente sceglie se far parte della seconda fase, come percorso post</a:t>
            </a:r>
          </a:p>
          <a:p>
            <a:pPr lvl="1"/>
            <a:r>
              <a:rPr lang="it-IT" dirty="0"/>
              <a:t>Rondine professionalizzante nel quale si rispecchia in modo eccellente la volontà di</a:t>
            </a:r>
          </a:p>
          <a:p>
            <a:pPr lvl="1"/>
            <a:r>
              <a:rPr lang="it-IT" dirty="0"/>
              <a:t>Rondine di non lasciare sola la futura classe dirigente del Paese, attraverso</a:t>
            </a:r>
          </a:p>
          <a:p>
            <a:pPr lvl="1"/>
            <a:r>
              <a:rPr lang="it-IT" dirty="0"/>
              <a:t>l’apprendimento continuo (</a:t>
            </a:r>
            <a:r>
              <a:rPr lang="it-IT" i="1" dirty="0"/>
              <a:t>life long </a:t>
            </a:r>
            <a:r>
              <a:rPr lang="it-IT" i="1" dirty="0" err="1"/>
              <a:t>learning</a:t>
            </a:r>
            <a:r>
              <a:rPr lang="it-IT" i="1" dirty="0"/>
              <a:t>) </a:t>
            </a:r>
            <a:r>
              <a:rPr lang="it-IT" dirty="0"/>
              <a:t>e la formazione di </a:t>
            </a:r>
            <a:r>
              <a:rPr lang="it-IT" dirty="0" smtClean="0"/>
              <a:t>impatto</a:t>
            </a:r>
          </a:p>
          <a:p>
            <a:pPr lvl="1"/>
            <a:endParaRPr lang="it-IT" dirty="0" smtClean="0"/>
          </a:p>
          <a:p>
            <a:pPr lvl="1"/>
            <a:r>
              <a:rPr lang="it-IT" b="1" dirty="0" smtClean="0"/>
              <a:t>Nel III anno </a:t>
            </a:r>
            <a:r>
              <a:rPr lang="it-IT" dirty="0" smtClean="0"/>
              <a:t>lo studente diventa giovane ambasciatore, professionista che genera impatto in modo autonomo costruendo reti e collaborazioni con Rondine e oltre, promuovendo </a:t>
            </a:r>
            <a:r>
              <a:rPr lang="it-IT" dirty="0"/>
              <a:t>progetti di welfare generativo, tramite un sistema virtuoso di </a:t>
            </a:r>
            <a:r>
              <a:rPr lang="it-IT" dirty="0" smtClean="0"/>
              <a:t>educazione allo </a:t>
            </a:r>
            <a:r>
              <a:rPr lang="it-IT" dirty="0"/>
              <a:t>sviluppo umano integrale aperto agli innovatori</a:t>
            </a:r>
            <a:r>
              <a:rPr lang="it-IT" dirty="0" smtClean="0"/>
              <a:t>, imprenditori e professionisti</a:t>
            </a:r>
            <a:endParaRPr lang="it-IT" dirty="0"/>
          </a:p>
          <a:p>
            <a:pPr lvl="1"/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817406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esto 21"/>
          <p:cNvSpPr>
            <a:spLocks noGrp="1"/>
          </p:cNvSpPr>
          <p:nvPr>
            <p:ph type="body" sz="quarter" idx="19"/>
          </p:nvPr>
        </p:nvSpPr>
        <p:spPr>
          <a:xfrm>
            <a:off x="622806" y="1838010"/>
            <a:ext cx="1383487" cy="341632"/>
          </a:xfrm>
        </p:spPr>
        <p:txBody>
          <a:bodyPr rtlCol="0"/>
          <a:lstStyle/>
          <a:p>
            <a:r>
              <a:rPr lang="it-IT" sz="1800" b="1" dirty="0" smtClean="0">
                <a:solidFill>
                  <a:srgbClr val="FF0000"/>
                </a:solidFill>
              </a:rPr>
              <a:t>Esempio </a:t>
            </a:r>
            <a:r>
              <a:rPr lang="it-IT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0" name="Segnaposto contenuto 39"/>
          <p:cNvSpPr>
            <a:spLocks noGrp="1"/>
          </p:cNvSpPr>
          <p:nvPr>
            <p:ph idx="18"/>
          </p:nvPr>
        </p:nvSpPr>
        <p:spPr>
          <a:xfrm>
            <a:off x="1314550" y="207758"/>
            <a:ext cx="8547908" cy="996170"/>
          </a:xfrm>
        </p:spPr>
        <p:txBody>
          <a:bodyPr rtlCol="0"/>
          <a:lstStyle/>
          <a:p>
            <a:pPr rtl="0"/>
            <a:r>
              <a:rPr lang="it-IT" sz="2800" dirty="0" smtClean="0"/>
              <a:t>3</a:t>
            </a:r>
          </a:p>
          <a:p>
            <a:pPr rtl="0"/>
            <a:r>
              <a:rPr lang="it-IT" sz="2800" dirty="0" smtClean="0"/>
              <a:t>SYLLABUS/CONTENUTI</a:t>
            </a:r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it-IT" smtClean="0"/>
              <a:pPr rtl="0"/>
              <a:t>7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050" y="1416236"/>
            <a:ext cx="8383708" cy="544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9164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>
          <a:xfrm>
            <a:off x="11786072" y="6492875"/>
            <a:ext cx="393567" cy="365125"/>
          </a:xfrm>
        </p:spPr>
        <p:txBody>
          <a:bodyPr rtlCol="0"/>
          <a:lstStyle/>
          <a:p>
            <a:pPr rtl="0"/>
            <a:fld id="{5AE1514C-5E56-4738-A1FF-4B1CFD2A3E36}" type="slidenum">
              <a:rPr lang="it-IT" smtClean="0"/>
              <a:pPr rtl="0"/>
              <a:t>8</a:t>
            </a:fld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idx="18"/>
          </p:nvPr>
        </p:nvSpPr>
        <p:spPr>
          <a:xfrm>
            <a:off x="373719" y="104503"/>
            <a:ext cx="10081589" cy="1484509"/>
          </a:xfrm>
        </p:spPr>
        <p:txBody>
          <a:bodyPr rtlCol="0"/>
          <a:lstStyle/>
          <a:p>
            <a:pPr rtl="0"/>
            <a:r>
              <a:rPr lang="it-IT" sz="4000" b="0" dirty="0" smtClean="0"/>
              <a:t>4</a:t>
            </a:r>
          </a:p>
          <a:p>
            <a:pPr rtl="0"/>
            <a:r>
              <a:rPr lang="it-IT" sz="2400" b="0" dirty="0" smtClean="0"/>
              <a:t>RETE: PARTNER/COLLABORATORI</a:t>
            </a:r>
          </a:p>
          <a:p>
            <a:pPr rtl="0"/>
            <a:r>
              <a:rPr lang="it-IT" sz="1800" b="0" dirty="0" smtClean="0"/>
              <a:t>(in sinergia con ufficio RF e Comunicazione)</a:t>
            </a:r>
            <a:endParaRPr lang="it-IT" sz="1800" b="0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19"/>
          </p:nvPr>
        </p:nvSpPr>
        <p:spPr>
          <a:xfrm>
            <a:off x="273572" y="1606048"/>
            <a:ext cx="11512500" cy="6503319"/>
          </a:xfrm>
        </p:spPr>
        <p:txBody>
          <a:bodyPr numCol="1" rtlCol="0"/>
          <a:lstStyle/>
          <a:p>
            <a:pPr marL="742950" indent="-742950" algn="l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Scuola </a:t>
            </a:r>
            <a:r>
              <a:rPr lang="it-IT" sz="1800" b="1" dirty="0">
                <a:solidFill>
                  <a:schemeClr val="bg1"/>
                </a:solidFill>
              </a:rPr>
              <a:t>di </a:t>
            </a:r>
            <a:r>
              <a:rPr lang="it-IT" sz="1800" b="1" dirty="0" smtClean="0">
                <a:solidFill>
                  <a:schemeClr val="bg1"/>
                </a:solidFill>
              </a:rPr>
              <a:t>Economia, </a:t>
            </a:r>
            <a:r>
              <a:rPr lang="it-IT" sz="1800" b="1" dirty="0" err="1" smtClean="0">
                <a:solidFill>
                  <a:schemeClr val="bg1"/>
                </a:solidFill>
              </a:rPr>
              <a:t>FeduF</a:t>
            </a:r>
            <a:r>
              <a:rPr lang="it-IT" sz="1800" b="1" dirty="0" smtClean="0">
                <a:solidFill>
                  <a:schemeClr val="bg1"/>
                </a:solidFill>
              </a:rPr>
              <a:t> (da inserire) e </a:t>
            </a:r>
            <a:r>
              <a:rPr lang="it-IT" sz="1800" b="1" dirty="0" err="1">
                <a:solidFill>
                  <a:schemeClr val="bg1"/>
                </a:solidFill>
              </a:rPr>
              <a:t>FedercasseCivile</a:t>
            </a:r>
            <a:endParaRPr lang="it-IT" sz="1800" b="1" dirty="0" smtClean="0">
              <a:solidFill>
                <a:schemeClr val="bg1"/>
              </a:solidFill>
            </a:endParaRP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AIESEC</a:t>
            </a: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Fondazione Finanza Etica</a:t>
            </a: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Triq.it/Lego </a:t>
            </a:r>
            <a:r>
              <a:rPr lang="it-IT" sz="1800" b="1" dirty="0" err="1" smtClean="0">
                <a:solidFill>
                  <a:schemeClr val="bg1"/>
                </a:solidFill>
              </a:rPr>
              <a:t>Serious</a:t>
            </a:r>
            <a:r>
              <a:rPr lang="it-IT" sz="1800" b="1" dirty="0" smtClean="0">
                <a:solidFill>
                  <a:schemeClr val="bg1"/>
                </a:solidFill>
              </a:rPr>
              <a:t> Play </a:t>
            </a: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Osvaldo Danzi </a:t>
            </a:r>
            <a:r>
              <a:rPr lang="it-IT" sz="1800" b="1" dirty="0" err="1" smtClean="0">
                <a:solidFill>
                  <a:schemeClr val="bg1"/>
                </a:solidFill>
              </a:rPr>
              <a:t>Fiordirisorse</a:t>
            </a:r>
            <a:endParaRPr lang="it-IT" sz="1800" b="1" dirty="0" smtClean="0">
              <a:solidFill>
                <a:schemeClr val="bg1"/>
              </a:solidFill>
            </a:endParaRP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Croce Rossa </a:t>
            </a:r>
          </a:p>
          <a:p>
            <a:pPr marL="742950" indent="-742950" algn="l" rtl="0">
              <a:buAutoNum type="arabicPeriod"/>
            </a:pPr>
            <a:r>
              <a:rPr lang="it-IT" sz="1800" b="1" dirty="0" err="1" smtClean="0">
                <a:solidFill>
                  <a:schemeClr val="bg1"/>
                </a:solidFill>
              </a:rPr>
              <a:t>Aboca</a:t>
            </a:r>
            <a:endParaRPr lang="it-IT" sz="1800" b="1" dirty="0" smtClean="0">
              <a:solidFill>
                <a:schemeClr val="bg1"/>
              </a:solidFill>
            </a:endParaRPr>
          </a:p>
          <a:p>
            <a:pPr marL="742950" indent="-742950" algn="l" rtl="0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Itas Assicurazioni</a:t>
            </a:r>
          </a:p>
          <a:p>
            <a:pPr marL="742950" indent="-742950" algn="l">
              <a:buAutoNum type="arabicPeriod"/>
            </a:pPr>
            <a:r>
              <a:rPr lang="it-IT" sz="1800" b="1" dirty="0">
                <a:solidFill>
                  <a:schemeClr val="bg1"/>
                </a:solidFill>
              </a:rPr>
              <a:t>Confindustria/Confcommercio </a:t>
            </a:r>
            <a:endParaRPr lang="it-IT" sz="1800" b="1" dirty="0" smtClean="0">
              <a:solidFill>
                <a:schemeClr val="bg1"/>
              </a:solidFill>
            </a:endParaRPr>
          </a:p>
          <a:p>
            <a:pPr marL="742950" indent="-742950" algn="l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Realtà territoriali per volontariato </a:t>
            </a:r>
          </a:p>
          <a:p>
            <a:pPr marL="742950" indent="-742950" algn="l">
              <a:buAutoNum type="arabicPeriod"/>
            </a:pPr>
            <a:r>
              <a:rPr lang="it-IT" sz="1800" b="1" dirty="0">
                <a:solidFill>
                  <a:schemeClr val="bg1"/>
                </a:solidFill>
              </a:rPr>
              <a:t>Business </a:t>
            </a:r>
            <a:r>
              <a:rPr lang="it-IT" sz="1800" b="1" dirty="0" err="1">
                <a:solidFill>
                  <a:schemeClr val="bg1"/>
                </a:solidFill>
              </a:rPr>
              <a:t>Angels</a:t>
            </a:r>
            <a:r>
              <a:rPr lang="it-IT" sz="1800" b="1" dirty="0">
                <a:solidFill>
                  <a:schemeClr val="bg1"/>
                </a:solidFill>
              </a:rPr>
              <a:t> </a:t>
            </a:r>
            <a:r>
              <a:rPr lang="it-IT" sz="1800" b="1" dirty="0" smtClean="0">
                <a:solidFill>
                  <a:schemeClr val="bg1"/>
                </a:solidFill>
              </a:rPr>
              <a:t>Network/IBAN</a:t>
            </a:r>
          </a:p>
          <a:p>
            <a:pPr marL="742950" indent="-742950" algn="l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Realtà territoriali legate ai progetti degli studenti </a:t>
            </a:r>
          </a:p>
          <a:p>
            <a:pPr marL="742950" indent="-742950" algn="l">
              <a:buAutoNum type="arabicPeriod"/>
            </a:pPr>
            <a:r>
              <a:rPr lang="it-IT" sz="1800" b="1" dirty="0" smtClean="0">
                <a:solidFill>
                  <a:schemeClr val="bg1"/>
                </a:solidFill>
              </a:rPr>
              <a:t>Web Marketing Festival </a:t>
            </a:r>
          </a:p>
          <a:p>
            <a:pPr marL="742950" indent="-742950" algn="l">
              <a:buAutoNum type="arabicPeriod"/>
            </a:pPr>
            <a:r>
              <a:rPr lang="it-IT" sz="1800" b="1" dirty="0" err="1" smtClean="0">
                <a:solidFill>
                  <a:schemeClr val="bg1"/>
                </a:solidFill>
              </a:rPr>
              <a:t>Raising</a:t>
            </a:r>
            <a:r>
              <a:rPr lang="it-IT" sz="1800" b="1" dirty="0" smtClean="0">
                <a:solidFill>
                  <a:schemeClr val="bg1"/>
                </a:solidFill>
              </a:rPr>
              <a:t> </a:t>
            </a:r>
            <a:r>
              <a:rPr lang="it-IT" sz="1800" b="1" dirty="0" err="1" smtClean="0">
                <a:solidFill>
                  <a:schemeClr val="bg1"/>
                </a:solidFill>
              </a:rPr>
              <a:t>Tides</a:t>
            </a:r>
            <a:r>
              <a:rPr lang="it-IT" sz="1800" b="1" dirty="0" smtClean="0">
                <a:solidFill>
                  <a:schemeClr val="bg1"/>
                </a:solidFill>
              </a:rPr>
              <a:t>     15. Produzioni dal Basso</a:t>
            </a:r>
          </a:p>
          <a:p>
            <a:pPr marL="742950" indent="-742950" algn="l" rtl="0">
              <a:buAutoNum type="arabicPeriod"/>
            </a:pPr>
            <a:endParaRPr lang="it-IT" sz="3200" dirty="0" smtClean="0">
              <a:solidFill>
                <a:schemeClr val="bg1"/>
              </a:solidFill>
            </a:endParaRPr>
          </a:p>
          <a:p>
            <a:pPr marL="742950" indent="-742950" rtl="0">
              <a:buAutoNum type="arabicPeriod"/>
            </a:pP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21801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4997E989-D798-4C62-8E93-3D2D613C2488}" type="slidenum">
              <a:rPr lang="it-IT" noProof="0" smtClean="0"/>
              <a:pPr rtl="0"/>
              <a:t>9</a:t>
            </a:fld>
            <a:endParaRPr lang="it-IT" noProof="0"/>
          </a:p>
        </p:txBody>
      </p:sp>
      <p:sp>
        <p:nvSpPr>
          <p:cNvPr id="7" name="CasellaDiTesto 6"/>
          <p:cNvSpPr txBox="1"/>
          <p:nvPr/>
        </p:nvSpPr>
        <p:spPr>
          <a:xfrm>
            <a:off x="2730137" y="1567543"/>
            <a:ext cx="7145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it-IT" sz="4800" dirty="0">
                <a:solidFill>
                  <a:schemeClr val="bg1"/>
                </a:solidFill>
                <a:hlinkClick r:id="rId2"/>
              </a:rPr>
              <a:t>www.flipsnack.com/RondineCittadelladellaPace/progetto-itaca-2020/full-view.html</a:t>
            </a:r>
            <a:endParaRPr lang="it-IT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9330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8384583_TF16401425" id="{ED92AFDF-55E2-4FE9-8CA3-CFFA5D2CC069}" vid="{07A0C5DB-13D3-4463-8604-F725F6EA98B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2E6351-E64A-42DD-A554-7DF752222129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Presentazioni efficaci</Template>
  <TotalTime>0</TotalTime>
  <Words>876</Words>
  <Application>Microsoft Office PowerPoint</Application>
  <PresentationFormat>Widescreen</PresentationFormat>
  <Paragraphs>134</Paragraphs>
  <Slides>10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20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Programma biennale  2021-2022 Gala Ivkovic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2021-06-30T06:52:02Z</dcterms:created>
  <dcterms:modified xsi:type="dcterms:W3CDTF">2021-09-12T12:34:17Z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